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7"/>
  </p:notesMasterIdLst>
  <p:handoutMasterIdLst>
    <p:handoutMasterId r:id="rId4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288" r:id="rId42"/>
    <p:sldId id="289" r:id="rId43"/>
    <p:sldId id="320" r:id="rId44"/>
    <p:sldId id="274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2" d="100"/>
          <a:sy n="82" d="100"/>
        </p:scale>
        <p:origin x="16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Ahmed Muhammad Ahmed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2/19/2024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Filtering: Data is filtered to remove launches involving the Falcon 1 booster, focusing solely on Falcon 9 launches. </a:t>
            </a:r>
          </a:p>
          <a:p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Handling null values: </a:t>
            </a:r>
            <a:r>
              <a:rPr lang="en-US" sz="3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Null values are replaced with the calculated mean of the column. </a:t>
            </a:r>
          </a:p>
          <a:p>
            <a:r>
              <a:rPr lang="en-US" sz="3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Null values are left as-is, representing unused landing pads, and will be addressed later using one-hot encoding.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charts: Compare the frequency of successful and failed landing attempts. Visualize the distribution of launch outcomes across different launch years or orbital destinations.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Line charts: Track trends in launch costs over time, potentially highlighting the impact of reusability on cost reduction. Explore potential correlations between payload weight and reusability decisions.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Scatter plots: Investigate relationships between various features like launch location, flight duration, and reusability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Display 5 records where launch sites begin with the string 'CCA’.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Display the total payload mass carried by boosters launched by NASA (CRS).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List the date when the first successful landing outcome in ground pad was achieved.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List the names of the boosters which have success in drone ship and have payload mass greater than 4000 but less than 6000. • List the total number of successful and failure mission outcomes.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List the names of the booster versions which have carried the maximum payload mass.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• List the failed landing outcomes in drone ship, their booster versions, and launch site names for the in year 2015.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Rank the count of landing outcomes (such as Failure (drone ship) or Success (ground pad)) between the date 2010-06- 04 and 2017-03-20, in descending order.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Building an Interactive Map with Folium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Markers were used to represent the same sites to the successful/failed first stage of rockets return using marker objects 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distances between the launch site (CCAFS LC40) to its proximities 1-the closest city, 2-coastline, and 3-highway. Then we drew polylines to represent these distances using </a:t>
            </a:r>
            <a:r>
              <a:rPr lang="en-US" sz="2000" dirty="0" err="1"/>
              <a:t>PolyLine</a:t>
            </a:r>
            <a:r>
              <a:rPr lang="en-US" sz="2000" dirty="0"/>
              <a:t> object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A blue rectangular with white text&#10;&#10;Description automatically generated">
            <a:extLst>
              <a:ext uri="{FF2B5EF4-FFF2-40B4-BE49-F238E27FC236}">
                <a16:creationId xmlns:a16="http://schemas.microsoft.com/office/drawing/2014/main" id="{A5DD560A-383D-C461-2709-6C0F0021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34295"/>
            <a:ext cx="5319062" cy="2114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 dropdown list added to enable Launch Site selection including the following options: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All Sites, CCAFS LC-40, CCAFS SLC-40, VAFB SLC-4E, KSC LC-39A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 pie chart to show the total successful launches count for all sites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 slider to select payload which ranges from 0 -10000 4- finally we added a scatter chart to show the correlation between payload and launch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Machine Learning Stages: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1- Importing the required libraries.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2- Loading the cleaned data.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3- Standardizing the data to prevent the bias.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 4- splitting the data into 20% for testing data and 80% training data.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5- Initializing 4 different classification algorithms: o Logistic Regression (LR) o Support Vector Machine (SVM) o Decision Tree (DT) o K nearest neighbors (KNN)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6- Using Grid Search technique to find the best parameters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7- Using Evaluation techniques including, Confusion matrix , F1 score, Jaccard Score for the purpose of using the best model among the algorithms above.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407136" cy="392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project utilized a machine learning approach to predict whether SpaceX would attempt to land the first stage of their Falcon 9 rockets based on publicly available data. Here's an overview of the key findings: Data Collection: Employed the SpaceX REST API and web scraping techniques to gather comprehensive data on past Falcon 9 launches. Implemented data wrangling procedures to ensure a clean and usable dataset for analysis and model development. Model Development: Trained a machine learning model (specific model type not mentioned) on the prepared dataset. The model learned to identify patterns and relationships within the data that might influence SpaceX's reusability decisions. Evaluation: The model's performance was evaluated using appropriate metrics (specific metrics not mentioned), providing insights into its accuracy and generalizability. Visualization: Interactive dashboards were created to visualize key findings and model performance, facilitating communication and decision-making within Space Y. Impact: The ability to predict first-stage reusability empowers Space Y to: Estimate launch costs: More accurate cost estimations considering potential reusability. Inform strategic planning: Allocate resources effectively based on reusability predictions.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this project demonstrates the potential of machine learning in analyzing past data to gain valuable insights and inform decision-making in the competitive space industry.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488024"/>
            <a:ext cx="10966243" cy="1380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1- CCAFS SLC 40 : is the most usable site for launching SpaceX's rockets and it has 55 trials, 33 of them are successful and 22 of them are failed # 60% success rate 2- VAFB SLC 4E : is the least usable site for launching SpaceX's rockets and it has 13 trials, 10 of them are successful and 03 of them are failed # 77% success rate 3- VAFB SLC 4E : is a moderate site in terms of launching SpaceX's rockets and it has 22 trials, 17 of them are successful and 05 of them are failed # 77%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10815C3F-E0BB-14A8-FE8C-245189ED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57" y="1311418"/>
            <a:ext cx="94107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248149"/>
            <a:ext cx="10426724" cy="16331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not say that there is a correlation between the two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098459E-6D9D-9C79-C4D0-FE061C66A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" y="976656"/>
            <a:ext cx="1155954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 shows the best and the worst orbits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showing the success rate&#10;&#10;Description automatically generated">
            <a:extLst>
              <a:ext uri="{FF2B5EF4-FFF2-40B4-BE49-F238E27FC236}">
                <a16:creationId xmlns:a16="http://schemas.microsoft.com/office/drawing/2014/main" id="{3F7D846F-4E52-A120-41C9-6F3A278AF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32" y="1695450"/>
            <a:ext cx="592074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674636"/>
            <a:ext cx="8299344" cy="12067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correlation between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orbit and number of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E2CB031B-974F-9698-8B29-71DB2B57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306519"/>
            <a:ext cx="9944100" cy="29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372402"/>
            <a:ext cx="10282799" cy="14965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negative correlation between payloads and GTO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4E3E42B-8946-FD9F-31E4-7995454B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90" y="1347263"/>
            <a:ext cx="9913620" cy="30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started to increase from 2013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showing the growth of a year&#10;&#10;Description automatically generated with medium confidence">
            <a:extLst>
              <a:ext uri="{FF2B5EF4-FFF2-40B4-BE49-F238E27FC236}">
                <a16:creationId xmlns:a16="http://schemas.microsoft.com/office/drawing/2014/main" id="{00E3E8F3-17FC-71B1-05DB-B5DA12A5F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42" y="1853566"/>
            <a:ext cx="5509260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C50FFB-B5FE-E603-2E61-EF99A890E15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02024" y="1776198"/>
            <a:ext cx="7137919" cy="401811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94AA87-32E1-759F-3B62-7AF3A442B0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315153" y="1825625"/>
            <a:ext cx="8655231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E7F7D6-EEFE-7D41-B2F0-5F00E38E2D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09959" y="3044984"/>
            <a:ext cx="6865620" cy="19126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DFD61A-4D62-5AB1-4911-C9B3CC77CE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30889" y="3037364"/>
            <a:ext cx="7223760" cy="19278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5BD9AB-6DCA-2F2D-4F5B-1C715B5E20F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96599" y="2164407"/>
            <a:ext cx="7292340" cy="22555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20C126-788E-87EA-AF8A-E43A23875C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72649" y="2606834"/>
            <a:ext cx="9540240" cy="278892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2684972"/>
            <a:ext cx="10499069" cy="363437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address this challenge, we will employ a machine learning approach utilizing public information to predict SpaceX's first-stage reuse decision for their Falcon 9 launches. This will provide valuable insights for Space Y to: Estimate launch costs: Knowing the reusability probability allows Space Y to factor in potential first-stage recovery expenses and set competitive launch prices. Inform decision-making: The model's predictions can support strategic planning and resource allocation related to first-stage recovery efforts.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Developed machine learning model: A trained model capable of predicting SpaceX's first-stage reuse decisions based on publicly available data. Interactive dashboards: Visualizations presenting key insights and model performance metrics for effective communication and decision-making within Space Y. Cost estimations: Utilizing the model's predictions, Space Y can estimate launch costs considering potential first-stage reusability.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C3FC5C-83C1-B4EA-378B-776E3E33DB0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62259" y="2679224"/>
            <a:ext cx="8161020" cy="26441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08E168-4EF2-661F-20FA-B8A4EBA447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457538" y="1825625"/>
            <a:ext cx="6370461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ED82A4-8BF7-62B0-72DB-98C7B9673E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45039" y="3006884"/>
            <a:ext cx="9395460" cy="19888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663C0E-3446-2486-8D24-560DEED814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16770" y="1825625"/>
            <a:ext cx="9051998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473B09D3-7B4C-13C3-5D72-4610951D19E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512766" y="1383030"/>
            <a:ext cx="5231057" cy="4091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18EBD-D9C9-54EE-999E-6D28753EB649}"/>
              </a:ext>
            </a:extLst>
          </p:cNvPr>
          <p:cNvSpPr txBox="1"/>
          <p:nvPr/>
        </p:nvSpPr>
        <p:spPr>
          <a:xfrm>
            <a:off x="317241" y="1698171"/>
            <a:ext cx="59809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ystem-ui"/>
              </a:rPr>
              <a:t>A</a:t>
            </a:r>
            <a:r>
              <a:rPr lang="en-US" sz="3200" b="0" i="0" dirty="0">
                <a:effectLst/>
                <a:latin typeface="system-ui"/>
              </a:rPr>
              <a:t>ll launch sites in proximity to the Equator line, All of the launch sites are very close to the coast to avoid accidents, and very close to </a:t>
            </a:r>
            <a:r>
              <a:rPr lang="en-US" sz="3200" b="0" i="0" dirty="0" err="1">
                <a:effectLst/>
                <a:latin typeface="system-ui"/>
              </a:rPr>
              <a:t>florida</a:t>
            </a:r>
            <a:r>
              <a:rPr lang="en-US" sz="3200" dirty="0">
                <a:latin typeface="system-ui"/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 descr="A map of the world&#10;&#10;Description automatically generated">
            <a:extLst>
              <a:ext uri="{FF2B5EF4-FFF2-40B4-BE49-F238E27FC236}">
                <a16:creationId xmlns:a16="http://schemas.microsoft.com/office/drawing/2014/main" id="{9016D6E6-BB60-C7F9-8320-7255DBA037E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22440" y="1726163"/>
            <a:ext cx="10213952" cy="42994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four classification models are very close to each other although the Decision tree performs best.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a model accuracy comparison&#10;&#10;Description automatically generated">
            <a:extLst>
              <a:ext uri="{FF2B5EF4-FFF2-40B4-BE49-F238E27FC236}">
                <a16:creationId xmlns:a16="http://schemas.microsoft.com/office/drawing/2014/main" id="{9DD9365F-3F7D-056F-1324-6695CBA8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60" y="1431398"/>
            <a:ext cx="528066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9668871" cy="3058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 industry is witnessing a surge in private companies offering affordable space travel solutions. This project focuses on Space Y, a new competitor aiming to rival SpaceX, led by Billionaire industrialist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needs to determine the launch price for their Falcon 9 rockets, considering the crucial factor of first-stage reusability. While SpaceX advertises Falcon 9 launches at a significantly lower cost due to reusable first stages, Space Y lacks the expertise and data to predict this aspect for their own launches.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Decision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AECDF433-BD02-796D-BDFC-BC7D0D6E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783874"/>
            <a:ext cx="512826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2"/>
                </a:solidFill>
              </a:rPr>
              <a:t>a successful first stage return, leads to huge savings in terms of rockets lunches cost.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2"/>
                </a:solidFill>
              </a:rPr>
              <a:t>SpaceX Falcon9 launch sites were all close to a highway, railway, and coastline proximities, which aimed in transportation cost-reduction 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2"/>
                </a:solidFill>
              </a:rPr>
              <a:t>insight requires further investigation. SpaceX success rate increased with years, KSC LC – 39A site is the highest in success rate. 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2"/>
                </a:solidFill>
              </a:rPr>
              <a:t>A wide range of attributes affects the possibility of a successful first stage return. In our model there were 83 attributes were taken into consideration.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 descr="Rocket">
            <a:extLst>
              <a:ext uri="{FF2B5EF4-FFF2-40B4-BE49-F238E27FC236}">
                <a16:creationId xmlns:a16="http://schemas.microsoft.com/office/drawing/2014/main" id="{B2860599-D9EC-29A6-1613-A22F0CC3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project utilizes two primary methods to gather data about SpaceX Falcon 9 launches: 1. SpaceX REST API: Target URL: api.spacexdata.com/v4/launches/past Method: GET request using the requests library Response format: JSON (list of JSON objects representing individual launches) Processing: Converted 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further analysis. Specific data points extracted using additional API calls for details like booster, launchpad, payload, and core. 2. Web Scraping: Package: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Target: HTML tables containing Falcon 9 launch records on relevant websites. Process: Parse data from tables and convert it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Data Wrangling: Filtering: Data is filtered to remove launches involving the Falcon 1 booster, focusing solely on Falcon 9 launches. Handling null values: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Null values are replaced with the calculated mean of the column.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Null values are left as-is, representing unused landing pads, and will be addressed later using one-hot encoding.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 and Wrangling: Filtering: The combined dataset underwent filtering to remove launches involving the Falcon 1 booster, ensuring the focus remained solely on Falcon 9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Handling null values: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Null values in this column were addressed by calculating the mean of the existing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and replacing the null values with this calculated mean.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Null values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were left as-is, as they represent situations where a landing pad wasn't used. These null values will be handled later using one-hot encoding during data preparation for model training.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utilizes two primary methods to gather data about SpaceX Falcon 9 launches: 1. SpaceX REST API: Target URL: api.spacexdata.com/v4/launches/past Method: GET request using the requests library Response format: JSON (list of JSON objects representing individual launches) Processing: Converted to a Pandas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further analysis. Specific data points extracted using additional API calls for details like booster, launchpad, payload, and core.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blue rectangular boxes with white text&#10;&#10;Description automatically generated">
            <a:extLst>
              <a:ext uri="{FF2B5EF4-FFF2-40B4-BE49-F238E27FC236}">
                <a16:creationId xmlns:a16="http://schemas.microsoft.com/office/drawing/2014/main" id="{9DCE925D-8295-BD7A-C3DB-3F2ECF8D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61000" cy="42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Scraping: Package: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Target: HTML tables containing Falcon 9 launch records on relevant websites. Process: Parse data from tables and convert it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 descr="A diagram of data collection process&#10;&#10;Description automatically generated">
            <a:extLst>
              <a:ext uri="{FF2B5EF4-FFF2-40B4-BE49-F238E27FC236}">
                <a16:creationId xmlns:a16="http://schemas.microsoft.com/office/drawing/2014/main" id="{55116D1E-EDA4-9555-A9C9-8BC76BE41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60999" cy="42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155be751-a274-42e8-93fb-f39d3b9bccc8"/>
    <ds:schemaRef ds:uri="http://schemas.openxmlformats.org/package/2006/metadata/core-properties"/>
    <ds:schemaRef ds:uri="http://purl.org/dc/dcmitype/"/>
    <ds:schemaRef ds:uri="f80a141d-92ca-4d3d-9308-f7e7b1d44ce8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Words>2006</Words>
  <Application>Microsoft Office PowerPoint</Application>
  <PresentationFormat>Widescreen</PresentationFormat>
  <Paragraphs>158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Abadi</vt:lpstr>
      <vt:lpstr>Arial</vt:lpstr>
      <vt:lpstr>Calibri</vt:lpstr>
      <vt:lpstr>IBM Plex Mono SemiBold</vt:lpstr>
      <vt:lpstr>system-ui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Ahmed Muhammad Ahmed</cp:lastModifiedBy>
  <cp:revision>206</cp:revision>
  <dcterms:created xsi:type="dcterms:W3CDTF">2021-04-29T18:58:34Z</dcterms:created>
  <dcterms:modified xsi:type="dcterms:W3CDTF">2024-02-25T01:55:26Z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